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50" d="100"/>
          <a:sy n="50" d="100"/>
        </p:scale>
        <p:origin x="-1267" y="-6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91AB747-A364-48EF-B7BA-9C520BFE34BC}"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91AB747-A364-48EF-B7BA-9C520BFE34BC}"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91AB747-A364-48EF-B7BA-9C520BFE34BC}"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91AB747-A364-48EF-B7BA-9C520BFE34BC}"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91AB747-A364-48EF-B7BA-9C520BFE34BC}"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91AB747-A364-48EF-B7BA-9C520BFE34BC}" type="slidenum">
              <a:rPr lang="es-MX" smtClean="0"/>
              <a:pPr/>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91AB747-A364-48EF-B7BA-9C520BFE34BC}"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91AB747-A364-48EF-B7BA-9C520BFE34BC}"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91AB747-A364-48EF-B7BA-9C520BFE34BC}"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91AB747-A364-48EF-B7BA-9C520BFE34BC}"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E53FD0-DB5F-435B-A633-CF834976ABE2}" type="datetimeFigureOut">
              <a:rPr lang="es-MX" smtClean="0"/>
              <a:pPr/>
              <a:t>18/09/2012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91AB747-A364-48EF-B7BA-9C520BFE34BC}"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BE53FD0-DB5F-435B-A633-CF834976ABE2}" type="datetimeFigureOut">
              <a:rPr lang="es-MX" smtClean="0"/>
              <a:pPr/>
              <a:t>18/09/2012</a:t>
            </a:fld>
            <a:endParaRPr lang="es-MX"/>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MX"/>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91AB747-A364-48EF-B7BA-9C520BFE34BC}"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slide" Target="slide4.xml"/><Relationship Id="rId21" Type="http://schemas.openxmlformats.org/officeDocument/2006/relationships/slide" Target="slide23.xml"/><Relationship Id="rId7" Type="http://schemas.openxmlformats.org/officeDocument/2006/relationships/slide" Target="slide8.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image" Target="../media/image3.jpeg"/><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11.xml"/><Relationship Id="rId19"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908720"/>
            <a:ext cx="6362767" cy="1754326"/>
          </a:xfrm>
          <a:prstGeom prst="rect">
            <a:avLst/>
          </a:prstGeom>
          <a:noFill/>
        </p:spPr>
        <p:txBody>
          <a:bodyPr wrap="none" lIns="91440" tIns="45720" rIns="91440" bIns="45720">
            <a:spAutoFit/>
            <a:scene3d>
              <a:camera prst="isometricRightUp"/>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COMPONENTES DE </a:t>
            </a:r>
          </a:p>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UNA TARJETA MADRE</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2558264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procesador</a:t>
            </a:r>
            <a:endParaRPr lang="es-MX" dirty="0"/>
          </a:p>
        </p:txBody>
      </p:sp>
      <p:sp>
        <p:nvSpPr>
          <p:cNvPr id="3" name="2 Marcador de contenido"/>
          <p:cNvSpPr>
            <a:spLocks noGrp="1"/>
          </p:cNvSpPr>
          <p:nvPr>
            <p:ph idx="1"/>
          </p:nvPr>
        </p:nvSpPr>
        <p:spPr/>
        <p:txBody>
          <a:bodyPr/>
          <a:lstStyle/>
          <a:p>
            <a:pPr fontAlgn="base"/>
            <a:r>
              <a:rPr lang="es-MX" b="0" dirty="0">
                <a:latin typeface="Andalus" pitchFamily="18" charset="-78"/>
                <a:cs typeface="Andalus" pitchFamily="18" charset="-78"/>
              </a:rPr>
              <a:t>En pocas palabras, es el cerebro de la computadora. Es la parte principal de la Unidad Central de Proceso, de la que depende todo el funcionamiento del ordenador. En la actualidad este componente electrónico está compuesto por millones de </a:t>
            </a:r>
            <a:r>
              <a:rPr lang="es-MX" b="0" dirty="0" smtClean="0">
                <a:latin typeface="Andalus" pitchFamily="18" charset="-78"/>
                <a:cs typeface="Andalus" pitchFamily="18" charset="-78"/>
              </a:rPr>
              <a:t>transistores, </a:t>
            </a:r>
            <a:r>
              <a:rPr lang="es-MX" b="0" dirty="0">
                <a:latin typeface="Andalus" pitchFamily="18" charset="-78"/>
                <a:cs typeface="Andalus" pitchFamily="18" charset="-78"/>
              </a:rPr>
              <a:t>integrados en una misma placa de silicio y  su velocidad es medida en </a:t>
            </a:r>
            <a:r>
              <a:rPr lang="es-MX" b="0" dirty="0" smtClean="0">
                <a:latin typeface="Andalus" pitchFamily="18" charset="-78"/>
                <a:cs typeface="Andalus" pitchFamily="18" charset="-78"/>
              </a:rPr>
              <a:t>MHz</a:t>
            </a:r>
            <a:r>
              <a:rPr lang="es-MX" b="0" dirty="0">
                <a:latin typeface="Andalus" pitchFamily="18" charset="-78"/>
                <a:cs typeface="Andalus" pitchFamily="18" charset="-78"/>
              </a:rPr>
              <a:t> </a:t>
            </a:r>
            <a:r>
              <a:rPr lang="es-MX" b="0" dirty="0" smtClean="0">
                <a:latin typeface="Andalus" pitchFamily="18" charset="-78"/>
                <a:cs typeface="Andalus" pitchFamily="18" charset="-78"/>
              </a:rPr>
              <a:t>ó </a:t>
            </a:r>
            <a:r>
              <a:rPr lang="es-MX" b="0" dirty="0">
                <a:latin typeface="Andalus" pitchFamily="18" charset="-78"/>
                <a:cs typeface="Andalus" pitchFamily="18" charset="-78"/>
              </a:rPr>
              <a:t>en </a:t>
            </a:r>
            <a:r>
              <a:rPr lang="es-MX" b="0" dirty="0" smtClean="0">
                <a:latin typeface="Andalus" pitchFamily="18" charset="-78"/>
                <a:cs typeface="Andalus" pitchFamily="18" charset="-78"/>
              </a:rPr>
              <a:t>GHz según </a:t>
            </a:r>
            <a:r>
              <a:rPr lang="es-MX" b="0" dirty="0">
                <a:latin typeface="Andalus" pitchFamily="18" charset="-78"/>
                <a:cs typeface="Andalus" pitchFamily="18" charset="-78"/>
              </a:rPr>
              <a:t>sea el caso.</a:t>
            </a:r>
          </a:p>
          <a:p>
            <a:pPr fontAlgn="base"/>
            <a:r>
              <a:rPr lang="es-MX" b="0" dirty="0">
                <a:latin typeface="Andalus" pitchFamily="18" charset="-78"/>
                <a:cs typeface="Andalus" pitchFamily="18" charset="-78"/>
              </a:rPr>
              <a:t>Actualmente los procesadores de doble núcleo son lo más novedoso y están ya integrados en la mayoría de los equipos más nuevos.</a:t>
            </a:r>
          </a:p>
          <a:p>
            <a:endParaRPr lang="es-MX" dirty="0"/>
          </a:p>
        </p:txBody>
      </p:sp>
      <p:pic>
        <p:nvPicPr>
          <p:cNvPr id="6146" name="Picture 2" descr="procesador2pl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3212976"/>
            <a:ext cx="3086100" cy="30956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Flecha izquierda">
            <a:hlinkClick r:id="rId3" action="ppaction://hlinksldjump"/>
          </p:cNvPr>
          <p:cNvSpPr/>
          <p:nvPr/>
        </p:nvSpPr>
        <p:spPr>
          <a:xfrm>
            <a:off x="611560" y="5661248"/>
            <a:ext cx="1008112" cy="7200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091829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Memoria RAM</a:t>
            </a:r>
            <a:endParaRPr lang="es-MX" dirty="0"/>
          </a:p>
        </p:txBody>
      </p:sp>
      <p:sp>
        <p:nvSpPr>
          <p:cNvPr id="3" name="2 Marcador de contenido"/>
          <p:cNvSpPr>
            <a:spLocks noGrp="1"/>
          </p:cNvSpPr>
          <p:nvPr>
            <p:ph idx="1"/>
          </p:nvPr>
        </p:nvSpPr>
        <p:spPr/>
        <p:txBody>
          <a:bodyPr>
            <a:normAutofit/>
          </a:bodyPr>
          <a:lstStyle/>
          <a:p>
            <a:pPr fontAlgn="base"/>
            <a:r>
              <a:rPr lang="es-MX" b="0" dirty="0">
                <a:latin typeface="Andalus" pitchFamily="18" charset="-78"/>
                <a:cs typeface="Andalus" pitchFamily="18" charset="-78"/>
              </a:rPr>
              <a:t>La memoria RAM ó memoria de acceso aleatorio es el  tipo de memoria que almacena los datos temporalmente, ya que al desconectar el ordenador se pierden.</a:t>
            </a:r>
          </a:p>
          <a:p>
            <a:pPr fontAlgn="base"/>
            <a:r>
              <a:rPr lang="es-MX" b="0" dirty="0">
                <a:latin typeface="Andalus" pitchFamily="18" charset="-78"/>
                <a:cs typeface="Andalus" pitchFamily="18" charset="-78"/>
              </a:rPr>
              <a:t>La frase memoria RAM se utiliza frecuentemente para referirse a los módulos de memoria que se usan en los computadores personales y servidores. En el sentido estricto, estos dispositivos contienen un tipo entre varios de memoria de acceso aleatorio , ya que las ROM, memorias Flash, caché (SRAM) , los registros en procesadores y otras unidades de procesamiento también poseen la cualidad de presentar retardos de acceso iguales para cualquier posición.</a:t>
            </a:r>
          </a:p>
          <a:p>
            <a:pPr algn="ctr" fontAlgn="base"/>
            <a:r>
              <a:rPr lang="es-MX" b="0" dirty="0">
                <a:latin typeface="Andalus" pitchFamily="18" charset="-78"/>
                <a:cs typeface="Andalus" pitchFamily="18" charset="-78"/>
              </a:rPr>
              <a:t>Actualmente las memorias RAM más comunes son las DDR y las DDR2, que, por lo regular son las que se incluyen en los equipos más nuevos.</a:t>
            </a:r>
          </a:p>
          <a:p>
            <a:pPr fontAlgn="base"/>
            <a:r>
              <a:rPr lang="es-MX" b="0" dirty="0">
                <a:latin typeface="Andalus" pitchFamily="18" charset="-78"/>
                <a:cs typeface="Andalus" pitchFamily="18" charset="-78"/>
              </a:rPr>
              <a:t>A pesar de que no son todos los elementos que conforman una tarjeta madre, son los más importantes e indispensables, son los que hacen posible la gran labor que realiza el ordenador.</a:t>
            </a:r>
          </a:p>
          <a:p>
            <a:endParaRPr lang="es-MX" dirty="0"/>
          </a:p>
        </p:txBody>
      </p:sp>
      <p:pic>
        <p:nvPicPr>
          <p:cNvPr id="7170" name="Picture 2" descr="ra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4990356"/>
            <a:ext cx="3168352" cy="172819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476114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ndalus" pitchFamily="18" charset="-78"/>
                <a:cs typeface="Andalus" pitchFamily="18" charset="-78"/>
              </a:rPr>
              <a:t>pila</a:t>
            </a:r>
            <a:endParaRPr lang="es-MX" dirty="0">
              <a:latin typeface="Andalus" pitchFamily="18" charset="-78"/>
              <a:cs typeface="Andalus" pitchFamily="18" charset="-78"/>
            </a:endParaRPr>
          </a:p>
        </p:txBody>
      </p:sp>
      <p:sp>
        <p:nvSpPr>
          <p:cNvPr id="3" name="2 Marcador de contenido"/>
          <p:cNvSpPr>
            <a:spLocks noGrp="1"/>
          </p:cNvSpPr>
          <p:nvPr>
            <p:ph idx="1"/>
          </p:nvPr>
        </p:nvSpPr>
        <p:spPr/>
        <p:txBody>
          <a:bodyPr/>
          <a:lstStyle/>
          <a:p>
            <a:r>
              <a:rPr lang="es-MX" dirty="0">
                <a:latin typeface="Andalus" pitchFamily="18" charset="-78"/>
                <a:cs typeface="Andalus" pitchFamily="18" charset="-78"/>
              </a:rPr>
              <a:t>Encargado de suministrar energía a la memoria que guarda los datos de la configuración del </a:t>
            </a:r>
            <a:r>
              <a:rPr lang="es-MX" dirty="0" err="1">
                <a:latin typeface="Andalus" pitchFamily="18" charset="-78"/>
                <a:cs typeface="Andalus" pitchFamily="18" charset="-78"/>
              </a:rPr>
              <a:t>Setup</a:t>
            </a:r>
            <a:r>
              <a:rPr lang="es-MX" dirty="0">
                <a:latin typeface="Andalus" pitchFamily="18" charset="-78"/>
                <a:cs typeface="Andalus" pitchFamily="18" charset="-78"/>
              </a:rPr>
              <a:t>.</a:t>
            </a:r>
          </a:p>
          <a:p>
            <a:endParaRPr lang="es-MX"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3848" y="4221088"/>
            <a:ext cx="2466975" cy="1847850"/>
          </a:xfrm>
          <a:prstGeom prst="rect">
            <a:avLst/>
          </a:prstGeom>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174696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ndalus" pitchFamily="18" charset="-78"/>
                <a:cs typeface="Andalus" pitchFamily="18" charset="-78"/>
              </a:rPr>
              <a:t>Ranura </a:t>
            </a:r>
            <a:r>
              <a:rPr lang="es-MX" dirty="0" err="1" smtClean="0">
                <a:latin typeface="Andalus" pitchFamily="18" charset="-78"/>
                <a:cs typeface="Andalus" pitchFamily="18" charset="-78"/>
              </a:rPr>
              <a:t>pci</a:t>
            </a:r>
            <a:endParaRPr lang="es-MX" dirty="0">
              <a:latin typeface="Andalus" pitchFamily="18" charset="-78"/>
              <a:cs typeface="Andalus" pitchFamily="18" charset="-78"/>
            </a:endParaRPr>
          </a:p>
        </p:txBody>
      </p:sp>
      <p:sp>
        <p:nvSpPr>
          <p:cNvPr id="3" name="2 Marcador de contenido"/>
          <p:cNvSpPr>
            <a:spLocks noGrp="1"/>
          </p:cNvSpPr>
          <p:nvPr>
            <p:ph idx="1"/>
          </p:nvPr>
        </p:nvSpPr>
        <p:spPr/>
        <p:txBody>
          <a:bodyPr/>
          <a:lstStyle/>
          <a:p>
            <a:r>
              <a:rPr lang="es-MX" b="0" dirty="0">
                <a:latin typeface="Andalus" pitchFamily="18" charset="-78"/>
                <a:cs typeface="Andalus" pitchFamily="18" charset="-78"/>
              </a:rPr>
              <a:t>Un </a:t>
            </a:r>
            <a:r>
              <a:rPr lang="es-MX" dirty="0" err="1">
                <a:latin typeface="Andalus" pitchFamily="18" charset="-78"/>
                <a:cs typeface="Andalus" pitchFamily="18" charset="-78"/>
              </a:rPr>
              <a:t>Peripheral</a:t>
            </a:r>
            <a:r>
              <a:rPr lang="es-MX" dirty="0">
                <a:latin typeface="Andalus" pitchFamily="18" charset="-78"/>
                <a:cs typeface="Andalus" pitchFamily="18" charset="-78"/>
              </a:rPr>
              <a:t> </a:t>
            </a:r>
            <a:r>
              <a:rPr lang="es-MX" dirty="0" err="1" smtClean="0">
                <a:latin typeface="Andalus" pitchFamily="18" charset="-78"/>
                <a:cs typeface="Andalus" pitchFamily="18" charset="-78"/>
              </a:rPr>
              <a:t>Component</a:t>
            </a:r>
            <a:r>
              <a:rPr lang="es-MX" dirty="0" smtClean="0">
                <a:latin typeface="Andalus" pitchFamily="18" charset="-78"/>
                <a:cs typeface="Andalus" pitchFamily="18" charset="-78"/>
              </a:rPr>
              <a:t> InterConnect</a:t>
            </a:r>
            <a:r>
              <a:rPr lang="es-MX" b="0" dirty="0">
                <a:latin typeface="Andalus" pitchFamily="18" charset="-78"/>
                <a:cs typeface="Andalus" pitchFamily="18" charset="-78"/>
              </a:rPr>
              <a:t> (</a:t>
            </a:r>
            <a:r>
              <a:rPr lang="es-MX" dirty="0">
                <a:latin typeface="Andalus" pitchFamily="18" charset="-78"/>
                <a:cs typeface="Andalus" pitchFamily="18" charset="-78"/>
              </a:rPr>
              <a:t>PCI</a:t>
            </a:r>
            <a:r>
              <a:rPr lang="es-MX" b="0" dirty="0">
                <a:latin typeface="Andalus" pitchFamily="18" charset="-78"/>
                <a:cs typeface="Andalus" pitchFamily="18" charset="-78"/>
              </a:rPr>
              <a:t>, "Interconexión de Componentes Periféricos") consiste en DOS bus de ordenador estándar para conectar dispositivos periféricos directamente a su placa base. Estos dispositivos pueden ser circuitos integrados ajustados en ésta (los llamados "dispositivos </a:t>
            </a:r>
            <a:r>
              <a:rPr lang="es-MX" b="0" dirty="0" err="1">
                <a:latin typeface="Andalus" pitchFamily="18" charset="-78"/>
                <a:cs typeface="Andalus" pitchFamily="18" charset="-78"/>
              </a:rPr>
              <a:t>planares</a:t>
            </a:r>
            <a:r>
              <a:rPr lang="es-MX" b="0" dirty="0">
                <a:latin typeface="Andalus" pitchFamily="18" charset="-78"/>
                <a:cs typeface="Andalus" pitchFamily="18" charset="-78"/>
              </a:rPr>
              <a:t>" en la especificación PCI) o tarjetas de expansión que se ajustan en conectores. Es común en PC, donde ha desplazado al ISA como bus estándar, pero también se emplea en otro tipo de ordenadores.</a:t>
            </a:r>
            <a:endParaRPr lang="es-MX" dirty="0">
              <a:latin typeface="Andalus" pitchFamily="18" charset="-78"/>
              <a:cs typeface="Andalus" pitchFamily="18" charset="-78"/>
            </a:endParaRPr>
          </a:p>
        </p:txBody>
      </p:sp>
      <p:pic>
        <p:nvPicPr>
          <p:cNvPr id="1026" name="Picture 2" descr="https://encrypted-tbn1.gstatic.com/images?q=tbn:ANd9GcQaBiq0WhK_Fsw-dh5XxwzkLldNrhMnX4DAiT6PeC9ZFBwn2lQaI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4077072"/>
            <a:ext cx="2238375" cy="20478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4095976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Conector de teclado y ratón ps2</a:t>
            </a:r>
            <a:endParaRPr lang="es-MX" dirty="0"/>
          </a:p>
        </p:txBody>
      </p:sp>
      <p:sp>
        <p:nvSpPr>
          <p:cNvPr id="3" name="2 Marcador de contenido"/>
          <p:cNvSpPr>
            <a:spLocks noGrp="1"/>
          </p:cNvSpPr>
          <p:nvPr>
            <p:ph idx="1"/>
          </p:nvPr>
        </p:nvSpPr>
        <p:spPr/>
        <p:txBody>
          <a:bodyPr/>
          <a:lstStyle/>
          <a:p>
            <a:pPr algn="just"/>
            <a:r>
              <a:rPr lang="es-MX" dirty="0"/>
              <a:t>El conector PS/2 o puerto PS/2 es un conector o un puerto PS/2 toma su nombre de la serie de ordenadores IBM Personal </a:t>
            </a:r>
            <a:r>
              <a:rPr lang="es-MX" dirty="0" err="1"/>
              <a:t>System</a:t>
            </a:r>
            <a:r>
              <a:rPr lang="es-MX" dirty="0"/>
              <a:t>/2 que es creada por IBM en 1987, y empleada para conectar teclados y ratones. Muchos de los adelantos presentados fueron inmediatamente adoptados por el mercado del PC, siendo este conector uno de los primeros.</a:t>
            </a:r>
          </a:p>
          <a:p>
            <a:pPr algn="just"/>
            <a:r>
              <a:rPr lang="es-MX" dirty="0"/>
              <a:t>El conector PS/2 no se clasifica en la partida 8517 del arancel de aduanas.</a:t>
            </a:r>
          </a:p>
          <a:p>
            <a:pPr algn="just"/>
            <a:r>
              <a:rPr lang="es-MX" dirty="0"/>
              <a:t>La comunicación en ambos casos es serial (bidireccional en el caso del teclado), y controlada por </a:t>
            </a:r>
            <a:r>
              <a:rPr lang="es-MX" dirty="0" smtClean="0"/>
              <a:t>micro controladores </a:t>
            </a:r>
            <a:r>
              <a:rPr lang="es-MX" dirty="0"/>
              <a:t>situados en la placa madre. No han sido diseñados para ser intercambiados en caliente, y el hecho de que al hacerlo no suela ocurrir nada es más debido a que los </a:t>
            </a:r>
            <a:r>
              <a:rPr lang="es-MX" dirty="0" smtClean="0"/>
              <a:t>micro controladores </a:t>
            </a:r>
            <a:r>
              <a:rPr lang="es-MX" dirty="0"/>
              <a:t>modernos son mucho más resistentes a cortocircuitos en sus líneas de entrada/salida.</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4308039"/>
            <a:ext cx="18288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1683807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Ventilador </a:t>
            </a:r>
            <a:endParaRPr lang="es-MX" dirty="0"/>
          </a:p>
        </p:txBody>
      </p:sp>
      <p:sp>
        <p:nvSpPr>
          <p:cNvPr id="3" name="2 Marcador de contenido"/>
          <p:cNvSpPr>
            <a:spLocks noGrp="1"/>
          </p:cNvSpPr>
          <p:nvPr>
            <p:ph idx="1"/>
          </p:nvPr>
        </p:nvSpPr>
        <p:spPr/>
        <p:txBody>
          <a:bodyPr>
            <a:normAutofit lnSpcReduction="10000"/>
          </a:bodyPr>
          <a:lstStyle/>
          <a:p>
            <a:pPr algn="just"/>
            <a:r>
              <a:rPr lang="es-MX" dirty="0"/>
              <a:t>SE ENCARGA DE ENFRIAR EL MICRO PROCESADOR </a:t>
            </a:r>
          </a:p>
          <a:p>
            <a:pPr algn="just"/>
            <a:r>
              <a:rPr lang="es-MX" dirty="0" err="1"/>
              <a:t>Cool'N'Quiet</a:t>
            </a:r>
            <a:r>
              <a:rPr lang="es-MX" dirty="0"/>
              <a:t> reduce la velocidad del procesador cuando la carga de trabajo de la computadora es baja, la reducción provoca una bajada de temperatura (</a:t>
            </a:r>
            <a:r>
              <a:rPr lang="es-MX" dirty="0" err="1"/>
              <a:t>Cool</a:t>
            </a:r>
            <a:r>
              <a:rPr lang="es-MX" dirty="0"/>
              <a:t>) que a su vez reduce las revoluciones por minuto del ventilador (</a:t>
            </a:r>
            <a:r>
              <a:rPr lang="es-MX" dirty="0" err="1"/>
              <a:t>cooler</a:t>
            </a:r>
            <a:r>
              <a:rPr lang="es-MX" dirty="0"/>
              <a:t>) del procesador (</a:t>
            </a:r>
            <a:r>
              <a:rPr lang="es-MX" dirty="0" err="1"/>
              <a:t>Quiet</a:t>
            </a:r>
            <a:r>
              <a:rPr lang="es-MX" dirty="0"/>
              <a:t>). Todo ello redunda en un mejor aprovechamiento de la energía y una disminución del calor generado y del ruido producido por el ventilador del procesador: </a:t>
            </a:r>
            <a:r>
              <a:rPr lang="es-MX" dirty="0" err="1"/>
              <a:t>Cool'N'Quiet</a:t>
            </a:r>
            <a:r>
              <a:rPr lang="es-MX" dirty="0"/>
              <a:t>.</a:t>
            </a:r>
          </a:p>
          <a:p>
            <a:pPr algn="just"/>
            <a:r>
              <a:rPr lang="es-MX" dirty="0"/>
              <a:t>Cuando la carga de trabajo aumenta, la frecuencia de ciclos de trabajo del procesador sube de nuevo hasta los niveles requeridos o máximos en su caso.</a:t>
            </a:r>
          </a:p>
          <a:p>
            <a:pPr algn="just"/>
            <a:r>
              <a:rPr lang="es-MX" dirty="0"/>
              <a:t>La velocidad del procesador se actualiza cada 1/30 segundos, lo que podría producir una pequeña baja de rendimiento de la computadora, al tener que esperar ese tiempo para que aumente la velocidad. En cualquier caso, la frecuencia de refresco de la velocidad es suficientemente elevada como para apenas notar una bajada de rendimiento.</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4803647"/>
            <a:ext cx="2262187" cy="2024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49584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Conector </a:t>
            </a:r>
            <a:r>
              <a:rPr lang="es-MX" dirty="0" err="1" smtClean="0"/>
              <a:t>vga</a:t>
            </a:r>
            <a:endParaRPr lang="es-MX" dirty="0"/>
          </a:p>
        </p:txBody>
      </p:sp>
      <p:sp>
        <p:nvSpPr>
          <p:cNvPr id="3" name="2 Marcador de contenido"/>
          <p:cNvSpPr>
            <a:spLocks noGrp="1"/>
          </p:cNvSpPr>
          <p:nvPr>
            <p:ph idx="1"/>
          </p:nvPr>
        </p:nvSpPr>
        <p:spPr/>
        <p:txBody>
          <a:bodyPr>
            <a:normAutofit fontScale="92500" lnSpcReduction="10000"/>
          </a:bodyPr>
          <a:lstStyle/>
          <a:p>
            <a:pPr algn="just"/>
            <a:r>
              <a:rPr lang="es-MX" dirty="0"/>
              <a:t>El término Video </a:t>
            </a:r>
            <a:r>
              <a:rPr lang="es-MX" dirty="0" err="1"/>
              <a:t>Graphics</a:t>
            </a:r>
            <a:r>
              <a:rPr lang="es-MX" dirty="0"/>
              <a:t> </a:t>
            </a:r>
            <a:r>
              <a:rPr lang="es-MX" dirty="0" err="1"/>
              <a:t>Array</a:t>
            </a:r>
            <a:r>
              <a:rPr lang="es-MX" dirty="0"/>
              <a:t> (VGA) se utiliza tanto para denominar a una pantalla de computadora analógica estándar, al conector VGA de 15 clavijas D </a:t>
            </a:r>
            <a:r>
              <a:rPr lang="es-MX" dirty="0" err="1"/>
              <a:t>subminiatura</a:t>
            </a:r>
            <a:r>
              <a:rPr lang="es-MX" dirty="0"/>
              <a:t>, a la tarjeta gráfica que se comercializó por primera vez en 1988 por IBM; o la resolución 640 × 480. Si bien esta resolución ha sido reemplazada en el mercado de las computadoras, se está convirtiendo otra vez popular por los dispositivos móviles.</a:t>
            </a:r>
          </a:p>
          <a:p>
            <a:pPr algn="just"/>
            <a:r>
              <a:rPr lang="es-MX" dirty="0"/>
              <a:t>VGA fue el último estándar de gráficos introducido por IBM al que se atuvieron la mayoría de los fabricantes de compatible IBM PC, convirtiéndolo en el mínimo que todo el hardware gráfico soporta antes de cargar un dispositivo específico. Por ejemplo, la pantalla de Microsoft Windows aparece mientras la máquina sigue funcionando en modo VGA, razón por la que esta pantalla aparecerá siempre con reducción de la resolución y profundidad de color.</a:t>
            </a:r>
          </a:p>
          <a:p>
            <a:pPr algn="just"/>
            <a:r>
              <a:rPr lang="es-MX" dirty="0"/>
              <a:t>VGA fue oficialmente reemplazado por Extended </a:t>
            </a:r>
            <a:r>
              <a:rPr lang="es-MX" dirty="0" err="1"/>
              <a:t>Graphics</a:t>
            </a:r>
            <a:r>
              <a:rPr lang="es-MX" dirty="0"/>
              <a:t> </a:t>
            </a:r>
            <a:r>
              <a:rPr lang="es-MX" dirty="0" err="1"/>
              <a:t>Array</a:t>
            </a:r>
            <a:r>
              <a:rPr lang="es-MX" dirty="0"/>
              <a:t> de IBM pero en realidad ha sido reemplazada por numerosas extensiones clon ligeramente distintas a VGA realizados por los fabricantes que llegaron a ser conocidas en conjunto como "</a:t>
            </a:r>
            <a:r>
              <a:rPr lang="es-MX" dirty="0" err="1"/>
              <a:t>Super</a:t>
            </a:r>
            <a:r>
              <a:rPr lang="es-MX" dirty="0"/>
              <a:t> VGA".</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5013176"/>
            <a:ext cx="2286000" cy="17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157717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Conectores </a:t>
            </a:r>
            <a:r>
              <a:rPr lang="es-MX" dirty="0" err="1" smtClean="0"/>
              <a:t>ide</a:t>
            </a:r>
            <a:endParaRPr lang="es-MX" dirty="0"/>
          </a:p>
        </p:txBody>
      </p:sp>
      <p:sp>
        <p:nvSpPr>
          <p:cNvPr id="3" name="2 Marcador de contenido"/>
          <p:cNvSpPr>
            <a:spLocks noGrp="1"/>
          </p:cNvSpPr>
          <p:nvPr>
            <p:ph idx="1"/>
          </p:nvPr>
        </p:nvSpPr>
        <p:spPr/>
        <p:txBody>
          <a:bodyPr>
            <a:normAutofit lnSpcReduction="10000"/>
          </a:bodyPr>
          <a:lstStyle/>
          <a:p>
            <a:pPr algn="just"/>
            <a:r>
              <a:rPr lang="es-MX" dirty="0"/>
              <a:t>a primera versión del interfaz ATA, conocido como IDE, fue desarrollada por Western Digital con la colaboración de Control Data </a:t>
            </a:r>
            <a:r>
              <a:rPr lang="es-MX" dirty="0" err="1"/>
              <a:t>Corporation</a:t>
            </a:r>
            <a:r>
              <a:rPr lang="es-MX" dirty="0"/>
              <a:t> (quien se encargó de la parte del disco duro) y </a:t>
            </a:r>
            <a:r>
              <a:rPr lang="es-MX" dirty="0" err="1"/>
              <a:t>Compaq</a:t>
            </a:r>
            <a:r>
              <a:rPr lang="es-MX" dirty="0"/>
              <a:t> </a:t>
            </a:r>
            <a:r>
              <a:rPr lang="es-MX" dirty="0" err="1"/>
              <a:t>Computer</a:t>
            </a:r>
            <a:r>
              <a:rPr lang="es-MX" dirty="0"/>
              <a:t> (donde se instalaron los primeros discos).</a:t>
            </a:r>
          </a:p>
          <a:p>
            <a:pPr algn="just"/>
            <a:r>
              <a:rPr lang="es-MX" dirty="0"/>
              <a:t>En un primer momento, las controladoras ATA iban como tarjetas de ampliación, mayoritariamente ISA, y sólo se integraban en la placa madre de equipos de marca como IBM, Dell o </a:t>
            </a:r>
            <a:r>
              <a:rPr lang="es-MX" dirty="0" err="1"/>
              <a:t>Commodore</a:t>
            </a:r>
            <a:r>
              <a:rPr lang="es-MX" dirty="0"/>
              <a:t>. Su versión más extendida eran las tarjetas </a:t>
            </a:r>
            <a:r>
              <a:rPr lang="es-MX" dirty="0" err="1"/>
              <a:t>multi</a:t>
            </a:r>
            <a:r>
              <a:rPr lang="es-MX" dirty="0"/>
              <a:t> I/O, que agrupaban las controladoras ATA y disquete, así como los puertos RS-232 y el puerto paralelo, y sólo modelos de gama alta incorporaban zócalos y conectores SIMM para cachear el disco. Dicha integración de dispositivos trajo consigo que un solo chip fuera capaz de desempeñar todo el trabajo.</a:t>
            </a:r>
          </a:p>
          <a:p>
            <a:pPr algn="just"/>
            <a:r>
              <a:rPr lang="es-MX" dirty="0"/>
              <a:t>Junto a la aparición del bus PCI, las controladoras casi siempre están incluidas en la placa base, inicialmente como un chip, para después pasar a formar parte del chipset.</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4725144"/>
            <a:ext cx="2392660" cy="2006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946649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Conector </a:t>
            </a:r>
            <a:r>
              <a:rPr lang="es-MX" dirty="0" err="1" smtClean="0"/>
              <a:t>atx</a:t>
            </a:r>
            <a:endParaRPr lang="es-MX" dirty="0"/>
          </a:p>
        </p:txBody>
      </p:sp>
      <p:sp>
        <p:nvSpPr>
          <p:cNvPr id="3" name="2 Marcador de contenido"/>
          <p:cNvSpPr>
            <a:spLocks noGrp="1"/>
          </p:cNvSpPr>
          <p:nvPr>
            <p:ph idx="1"/>
          </p:nvPr>
        </p:nvSpPr>
        <p:spPr/>
        <p:txBody>
          <a:bodyPr/>
          <a:lstStyle/>
          <a:p>
            <a:pPr algn="just"/>
            <a:r>
              <a:rPr lang="es-MX" dirty="0"/>
              <a:t>El estándar ATX (</a:t>
            </a:r>
            <a:r>
              <a:rPr lang="es-MX" dirty="0" err="1"/>
              <a:t>Advanced</a:t>
            </a:r>
            <a:r>
              <a:rPr lang="es-MX" dirty="0"/>
              <a:t> </a:t>
            </a:r>
            <a:r>
              <a:rPr lang="es-MX" dirty="0" err="1"/>
              <a:t>Technology</a:t>
            </a:r>
            <a:r>
              <a:rPr lang="es-MX" dirty="0"/>
              <a:t> Extended) se desarrolló como una evolución del factor de forma[1] de </a:t>
            </a:r>
            <a:r>
              <a:rPr lang="es-MX" dirty="0" err="1"/>
              <a:t>Baby</a:t>
            </a:r>
            <a:r>
              <a:rPr lang="es-MX" dirty="0"/>
              <a:t>-AT, para mejorar la funcionalidad de los actuales E/S y reducir el costo total del sistema. Este fue creado por Intel en 1995. Fue el primer cambio importante en muchos años en el que las especificaciones técnicas fueron publicadas por Intel en 1995 y actualizadas varias veces desde esa época, la versión más reciente es la 2.2 [2] publicada en 2004.</a:t>
            </a:r>
          </a:p>
          <a:p>
            <a:pPr algn="just"/>
            <a:r>
              <a:rPr lang="es-MX" dirty="0"/>
              <a:t>Una placa ATX tiene un tamaño de 305 mm x 244 mm (12" x 9,6"). Esto permite que en algunas cajas ATX quepan también placas Boza </a:t>
            </a:r>
            <a:r>
              <a:rPr lang="es-MX" dirty="0" err="1"/>
              <a:t>microATX</a:t>
            </a:r>
            <a:r>
              <a:rPr lang="es-MX" dirty="0"/>
              <a:t>.</a:t>
            </a:r>
          </a:p>
          <a:p>
            <a:pPr algn="just"/>
            <a:r>
              <a:rPr lang="es-MX" dirty="0"/>
              <a:t>Otra de las características de las placas ATX es el tipo de conector a la fuente de alimentación, el cual es de 24 (20+4) contactos que permiten una única forma de conexión y evitan errores como con las fuentes AT y otro conector adicional llamado P4, de 4 contactos. También poseen un sistema de desconexión por software.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4581128"/>
            <a:ext cx="2657475" cy="172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9062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socket o </a:t>
            </a:r>
            <a:r>
              <a:rPr lang="es-MX" dirty="0" err="1"/>
              <a:t>zocalo</a:t>
            </a:r>
            <a:r>
              <a:rPr lang="es-MX" dirty="0"/>
              <a:t> del microprocesador</a:t>
            </a:r>
          </a:p>
        </p:txBody>
      </p:sp>
      <p:sp>
        <p:nvSpPr>
          <p:cNvPr id="3" name="2 Marcador de contenido"/>
          <p:cNvSpPr>
            <a:spLocks noGrp="1"/>
          </p:cNvSpPr>
          <p:nvPr>
            <p:ph idx="1"/>
          </p:nvPr>
        </p:nvSpPr>
        <p:spPr/>
        <p:txBody>
          <a:bodyPr/>
          <a:lstStyle/>
          <a:p>
            <a:pPr algn="just"/>
            <a:r>
              <a:rPr lang="es-MX" dirty="0"/>
              <a:t>El zócalo (socket en inglés) es un sistema electromecánico de soporte y conexión eléctrica, instalado en la placa base, que se usa para fijar y conectar un microprocesador. Se utiliza en equipos de arquitectura abierta, donde se busca que haya variedad de componentes permitiendo el cambio de la tarjeta o el integrado. En los equipos de arquitectura propietaria, los integrados se sueldan sobre la placa base, como sucede en las videoconsolas.</a:t>
            </a:r>
          </a:p>
          <a:p>
            <a:pPr algn="just"/>
            <a:r>
              <a:rPr lang="es-MX" dirty="0"/>
              <a:t>Existen variantes desde 40 conexiones para integrados pequeños, hasta más de 1300 para microprocesadores, los mecanismos de retención del integrado y de conexión dependen de cada tipo de zócalo, aunque en la actualidad predomina el uso de zócalo ZIF (pines) o LGA (contactos).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4221088"/>
            <a:ext cx="2095500" cy="218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464592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tx2"/>
                </a:solidFill>
                <a:latin typeface="Andalus" pitchFamily="18" charset="-78"/>
                <a:cs typeface="Andalus" pitchFamily="18" charset="-78"/>
              </a:rPr>
              <a:t>¿</a:t>
            </a:r>
            <a:r>
              <a:rPr lang="es-MX" dirty="0" smtClean="0">
                <a:solidFill>
                  <a:schemeClr val="tx2"/>
                </a:solidFill>
                <a:latin typeface="Andalus" pitchFamily="18" charset="-78"/>
                <a:cs typeface="Andalus" pitchFamily="18" charset="-78"/>
              </a:rPr>
              <a:t>QUE ES UNA TARJETA MADRE?</a:t>
            </a:r>
            <a:endParaRPr lang="es-MX" dirty="0">
              <a:solidFill>
                <a:schemeClr val="tx2"/>
              </a:solidFill>
              <a:latin typeface="Andalus" pitchFamily="18" charset="-78"/>
              <a:cs typeface="Andalus" pitchFamily="18" charset="-78"/>
            </a:endParaRPr>
          </a:p>
        </p:txBody>
      </p:sp>
      <p:sp>
        <p:nvSpPr>
          <p:cNvPr id="3" name="2 Marcador de contenido"/>
          <p:cNvSpPr>
            <a:spLocks noGrp="1"/>
          </p:cNvSpPr>
          <p:nvPr>
            <p:ph idx="1"/>
          </p:nvPr>
        </p:nvSpPr>
        <p:spPr>
          <a:xfrm>
            <a:off x="822960" y="1100628"/>
            <a:ext cx="7520940" cy="5280700"/>
          </a:xfrm>
        </p:spPr>
        <p:txBody>
          <a:bodyPr>
            <a:normAutofit/>
          </a:bodyPr>
          <a:lstStyle/>
          <a:p>
            <a:pPr fontAlgn="base"/>
            <a:r>
              <a:rPr lang="es-MX" sz="2200" dirty="0" smtClean="0">
                <a:latin typeface="Andalus" pitchFamily="18" charset="-78"/>
                <a:cs typeface="Andalus" pitchFamily="18" charset="-78"/>
              </a:rPr>
              <a:t>Un </a:t>
            </a:r>
            <a:r>
              <a:rPr lang="es-MX" sz="2200" dirty="0">
                <a:latin typeface="Andalus" pitchFamily="18" charset="-78"/>
                <a:cs typeface="Andalus" pitchFamily="18" charset="-78"/>
              </a:rPr>
              <a:t>ordenador requiere de programas (software) y partes de computadora (hardware)  para su funcionamiento, algunas partes que están a la vista de cualquiera (monitor, mouse, teclado, etc.)  y algunas no tan visibles que están ensambladas en la tarjeta madre.</a:t>
            </a:r>
          </a:p>
          <a:p>
            <a:pPr fontAlgn="base"/>
            <a:r>
              <a:rPr lang="es-MX" sz="2200" dirty="0">
                <a:latin typeface="Andalus" pitchFamily="18" charset="-78"/>
                <a:cs typeface="Andalus" pitchFamily="18" charset="-78"/>
              </a:rPr>
              <a:t>La tarjeta madre (en inglés </a:t>
            </a:r>
            <a:r>
              <a:rPr lang="es-MX" sz="2200" i="1" dirty="0">
                <a:latin typeface="Andalus" pitchFamily="18" charset="-78"/>
                <a:cs typeface="Andalus" pitchFamily="18" charset="-78"/>
              </a:rPr>
              <a:t>motherboard</a:t>
            </a:r>
            <a:r>
              <a:rPr lang="es-MX" sz="2200" dirty="0">
                <a:latin typeface="Andalus" pitchFamily="18" charset="-78"/>
                <a:cs typeface="Andalus" pitchFamily="18" charset="-78"/>
              </a:rPr>
              <a:t>) es una tarjeta de circuito impreso que da soporte de las demás partes de la computadora. Con una serie de circuitos </a:t>
            </a:r>
            <a:r>
              <a:rPr lang="es-MX" sz="2200" dirty="0" smtClean="0">
                <a:latin typeface="Andalus" pitchFamily="18" charset="-78"/>
                <a:cs typeface="Andalus" pitchFamily="18" charset="-78"/>
              </a:rPr>
              <a:t>integrados, la </a:t>
            </a:r>
            <a:r>
              <a:rPr lang="es-MX" sz="2200" dirty="0">
                <a:latin typeface="Andalus" pitchFamily="18" charset="-78"/>
                <a:cs typeface="Andalus" pitchFamily="18" charset="-78"/>
              </a:rPr>
              <a:t>tarjeta madre sirve para llevar una conexión entre esos dispositivos internos (procesador, memorias, etc.) que hacen posible el correcto funcionamiento del ordenador. Todas las tarjetas madres tienen un software denominado BIOS que es el que se asegura que esta cumpla con el objetivo de gestión de todos estos dispositivos.</a:t>
            </a:r>
          </a:p>
          <a:p>
            <a:endParaRPr lang="es-MX" dirty="0"/>
          </a:p>
        </p:txBody>
      </p:sp>
    </p:spTree>
    <p:extLst>
      <p:ext uri="{BB962C8B-B14F-4D97-AF65-F5344CB8AC3E}">
        <p14:creationId xmlns:p14="http://schemas.microsoft.com/office/powerpoint/2010/main" xmlns="" val="3491703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ranura </a:t>
            </a:r>
            <a:r>
              <a:rPr lang="es-MX" dirty="0" err="1"/>
              <a:t>agp</a:t>
            </a:r>
            <a:endParaRPr lang="es-MX" dirty="0"/>
          </a:p>
        </p:txBody>
      </p:sp>
      <p:sp>
        <p:nvSpPr>
          <p:cNvPr id="3" name="2 Marcador de contenido"/>
          <p:cNvSpPr>
            <a:spLocks noGrp="1"/>
          </p:cNvSpPr>
          <p:nvPr>
            <p:ph idx="1"/>
          </p:nvPr>
        </p:nvSpPr>
        <p:spPr/>
        <p:txBody>
          <a:bodyPr/>
          <a:lstStyle/>
          <a:p>
            <a:pPr algn="just"/>
            <a:r>
              <a:rPr lang="es-MX" dirty="0"/>
              <a:t>AGP significa primeramente </a:t>
            </a:r>
            <a:r>
              <a:rPr lang="es-MX" dirty="0" err="1"/>
              <a:t>Advanced</a:t>
            </a:r>
            <a:r>
              <a:rPr lang="es-MX" dirty="0"/>
              <a:t> </a:t>
            </a:r>
            <a:r>
              <a:rPr lang="es-MX" dirty="0" err="1"/>
              <a:t>Graphic</a:t>
            </a:r>
            <a:r>
              <a:rPr lang="es-MX" dirty="0"/>
              <a:t> Port, o puerto para </a:t>
            </a:r>
            <a:r>
              <a:rPr lang="es-MX" dirty="0" err="1"/>
              <a:t>graficos</a:t>
            </a:r>
            <a:r>
              <a:rPr lang="es-MX" dirty="0"/>
              <a:t> avanzados o de ultima </a:t>
            </a:r>
            <a:r>
              <a:rPr lang="es-MX" dirty="0" err="1"/>
              <a:t>generacion</a:t>
            </a:r>
            <a:r>
              <a:rPr lang="es-MX" dirty="0"/>
              <a:t>, este tipo de ranuras o slots, </a:t>
            </a:r>
            <a:r>
              <a:rPr lang="es-MX" dirty="0" err="1"/>
              <a:t>estan</a:t>
            </a:r>
            <a:r>
              <a:rPr lang="es-MX" dirty="0"/>
              <a:t> </a:t>
            </a:r>
            <a:r>
              <a:rPr lang="es-MX" dirty="0" err="1"/>
              <a:t>unicamente</a:t>
            </a:r>
            <a:r>
              <a:rPr lang="es-MX" dirty="0"/>
              <a:t> disponibles en las tarjetas madres ATX o mas modernas, normalmente de color café, fueron diseñados con el fin de explotar el potencial de las PC en el mercado de los videojuegos de ultima </a:t>
            </a:r>
            <a:r>
              <a:rPr lang="es-MX" dirty="0" err="1"/>
              <a:t>generacion</a:t>
            </a:r>
            <a:r>
              <a:rPr lang="es-MX" dirty="0"/>
              <a:t> 3D(entre 98 y 2003), </a:t>
            </a:r>
            <a:r>
              <a:rPr lang="es-MX" dirty="0" err="1"/>
              <a:t>tecnologia</a:t>
            </a:r>
            <a:r>
              <a:rPr lang="es-MX" dirty="0"/>
              <a:t> desarrollada </a:t>
            </a:r>
            <a:r>
              <a:rPr lang="es-MX" dirty="0" err="1"/>
              <a:t>unicamente</a:t>
            </a:r>
            <a:r>
              <a:rPr lang="es-MX" dirty="0"/>
              <a:t> para video, actualmente desplazado por la </a:t>
            </a:r>
            <a:r>
              <a:rPr lang="es-MX" dirty="0" err="1"/>
              <a:t>tecnologia</a:t>
            </a:r>
            <a:r>
              <a:rPr lang="es-MX" dirty="0"/>
              <a:t> de PCI Express.</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3427242"/>
            <a:ext cx="2286000" cy="17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1031490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Conector </a:t>
            </a:r>
            <a:r>
              <a:rPr lang="es-MX" dirty="0" err="1" smtClean="0"/>
              <a:t>lan</a:t>
            </a:r>
            <a:endParaRPr lang="es-MX" dirty="0"/>
          </a:p>
        </p:txBody>
      </p:sp>
      <p:sp>
        <p:nvSpPr>
          <p:cNvPr id="3" name="2 Marcador de contenido"/>
          <p:cNvSpPr>
            <a:spLocks noGrp="1"/>
          </p:cNvSpPr>
          <p:nvPr>
            <p:ph idx="1"/>
          </p:nvPr>
        </p:nvSpPr>
        <p:spPr/>
        <p:txBody>
          <a:bodyPr/>
          <a:lstStyle/>
          <a:p>
            <a:pPr algn="just"/>
            <a:r>
              <a:rPr lang="es-MX" dirty="0"/>
              <a:t>l soporte Wake </a:t>
            </a:r>
            <a:r>
              <a:rPr lang="es-MX" dirty="0" err="1"/>
              <a:t>on</a:t>
            </a:r>
            <a:r>
              <a:rPr lang="es-MX" dirty="0"/>
              <a:t> LAN (</a:t>
            </a:r>
            <a:r>
              <a:rPr lang="es-MX" dirty="0" err="1"/>
              <a:t>WoL</a:t>
            </a:r>
            <a:r>
              <a:rPr lang="es-MX" dirty="0"/>
              <a:t>) es implementado en la placa base del ordenador. La mayoría de placas base modernas cuentan con un controlador Ethernet que incorpora </a:t>
            </a:r>
            <a:r>
              <a:rPr lang="es-MX" dirty="0" err="1"/>
              <a:t>WoL</a:t>
            </a:r>
            <a:r>
              <a:rPr lang="es-MX" dirty="0"/>
              <a:t> sin necesidad de un cable externo. Las placas madres antiguas tienen un conector WAKEUP-LINK que debe ser conectado a la tarjeta de red a través de un cable de 3-pin especial; sin embargo, los sistemas que soportan la norma PCI 2.2 en conjunto con una placa de red PCI compatible normalmente no requieren un cable </a:t>
            </a:r>
            <a:r>
              <a:rPr lang="es-MX" dirty="0" err="1"/>
              <a:t>WoL</a:t>
            </a:r>
            <a:r>
              <a:rPr lang="es-MX" dirty="0"/>
              <a:t> ya que la energía necesaria es provista por el bus PCI</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3861048"/>
            <a:ext cx="2581275" cy="177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4224308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Conector puerto disquetera</a:t>
            </a:r>
            <a:endParaRPr lang="es-MX" dirty="0"/>
          </a:p>
        </p:txBody>
      </p:sp>
      <p:sp>
        <p:nvSpPr>
          <p:cNvPr id="3" name="2 Marcador de contenido"/>
          <p:cNvSpPr>
            <a:spLocks noGrp="1"/>
          </p:cNvSpPr>
          <p:nvPr>
            <p:ph idx="1"/>
          </p:nvPr>
        </p:nvSpPr>
        <p:spPr/>
        <p:txBody>
          <a:bodyPr/>
          <a:lstStyle/>
          <a:p>
            <a:r>
              <a:rPr lang="es-MX" dirty="0"/>
              <a:t>Puerto utilizado antiguamente para conectar una disquetera a la </a:t>
            </a:r>
            <a:r>
              <a:rPr lang="es-MX" dirty="0" err="1"/>
              <a:t>motherboard</a:t>
            </a:r>
            <a:r>
              <a:rPr lang="es-MX" dirty="0"/>
              <a:t>, para poder utilizar los casi obsoletos Disquetes.</a:t>
            </a:r>
          </a:p>
          <a:p>
            <a:endParaRPr lang="es-MX" dirty="0"/>
          </a:p>
          <a:p>
            <a:r>
              <a:rPr lang="es-MX" dirty="0"/>
              <a:t> Este ya prescindible conector todavía viene incluido en las </a:t>
            </a:r>
            <a:r>
              <a:rPr lang="es-MX" dirty="0" err="1"/>
              <a:t>motherboards</a:t>
            </a:r>
            <a:r>
              <a:rPr lang="es-MX" dirty="0"/>
              <a:t> mas modernas.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3429000"/>
            <a:ext cx="3168352" cy="2373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079189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Interruptores </a:t>
            </a:r>
            <a:r>
              <a:rPr lang="es-MX" dirty="0" err="1" smtClean="0"/>
              <a:t>dip</a:t>
            </a:r>
            <a:endParaRPr lang="es-MX" dirty="0"/>
          </a:p>
        </p:txBody>
      </p:sp>
      <p:sp>
        <p:nvSpPr>
          <p:cNvPr id="3" name="2 Marcador de contenido"/>
          <p:cNvSpPr>
            <a:spLocks noGrp="1"/>
          </p:cNvSpPr>
          <p:nvPr>
            <p:ph idx="1"/>
          </p:nvPr>
        </p:nvSpPr>
        <p:spPr/>
        <p:txBody>
          <a:bodyPr/>
          <a:lstStyle/>
          <a:p>
            <a:pPr algn="just"/>
            <a:r>
              <a:rPr lang="es-MX" dirty="0"/>
              <a:t>Los interruptores DIP permiten al usuario configurar un circuito impreso para un tipo particular de computadora o de uso específico. Las instrucciones de instalación deben decir perfectamente cómo fijar los interruptores del DIP. Los interruptores DIP son siempre interruptores de tipo palanca, en los cuales los centrales tienen dos posiciones posibles "ON" o "OFF" (en vez de por intervalos) y generalmente se puede ver los números 1 y 0.</a:t>
            </a:r>
          </a:p>
          <a:p>
            <a:pPr algn="just"/>
            <a:r>
              <a:rPr lang="es-MX" dirty="0"/>
              <a:t>Una de las ventajas históricas del Macintosh sobre el PC es que permitía la configuración de los circuitos incorporando comandos del software en vez de fijar los interruptores DIP. Sin embargo, los nuevos estándares </a:t>
            </a:r>
            <a:r>
              <a:rPr lang="es-MX" dirty="0" err="1"/>
              <a:t>plug</a:t>
            </a:r>
            <a:r>
              <a:rPr lang="es-MX" dirty="0"/>
              <a:t> and </a:t>
            </a:r>
            <a:r>
              <a:rPr lang="es-MX" dirty="0" err="1"/>
              <a:t>play</a:t>
            </a:r>
            <a:r>
              <a:rPr lang="es-MX" dirty="0"/>
              <a:t> hicieron que los interruptores DIP se volvieran obsoletos en las PC modernas.</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4509120"/>
            <a:ext cx="2935021" cy="1460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Flecha izquierda">
            <a:hlinkClick r:id="rId3" action="ppaction://hlinksldjump"/>
          </p:cNvPr>
          <p:cNvSpPr/>
          <p:nvPr/>
        </p:nvSpPr>
        <p:spPr>
          <a:xfrm>
            <a:off x="467544" y="5854452"/>
            <a:ext cx="1080120" cy="8149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429170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1.bp.blogspot.com/_7WGn-2jjPaw/TLd0FYQfy_I/AAAAAAAAAAM/ObsqjdX2Zs0/s1600/dian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85607" y="1020011"/>
            <a:ext cx="5758393" cy="4608512"/>
          </a:xfrm>
          <a:prstGeom prst="rect">
            <a:avLst/>
          </a:prstGeom>
          <a:noFill/>
          <a:ln>
            <a:noFill/>
          </a:ln>
        </p:spPr>
      </p:pic>
      <p:sp>
        <p:nvSpPr>
          <p:cNvPr id="2" name="1 Título"/>
          <p:cNvSpPr>
            <a:spLocks noGrp="1"/>
          </p:cNvSpPr>
          <p:nvPr>
            <p:ph type="title"/>
          </p:nvPr>
        </p:nvSpPr>
        <p:spPr/>
        <p:txBody>
          <a:bodyPr/>
          <a:lstStyle/>
          <a:p>
            <a:r>
              <a:rPr lang="es-MX" dirty="0" smtClean="0"/>
              <a:t>PARTES DE LA TARJETA MADRE</a:t>
            </a:r>
            <a:endParaRPr lang="es-MX" dirty="0"/>
          </a:p>
        </p:txBody>
      </p:sp>
      <p:sp>
        <p:nvSpPr>
          <p:cNvPr id="3" name="2 Marcador de contenido"/>
          <p:cNvSpPr>
            <a:spLocks noGrp="1"/>
          </p:cNvSpPr>
          <p:nvPr>
            <p:ph idx="1"/>
          </p:nvPr>
        </p:nvSpPr>
        <p:spPr>
          <a:xfrm>
            <a:off x="539552" y="1196752"/>
            <a:ext cx="7520940" cy="5424716"/>
          </a:xfrm>
        </p:spPr>
        <p:txBody>
          <a:bodyPr>
            <a:normAutofit fontScale="92500" lnSpcReduction="20000"/>
          </a:bodyPr>
          <a:lstStyle/>
          <a:p>
            <a:pPr>
              <a:buFont typeface="Arial" pitchFamily="34" charset="0"/>
              <a:buChar char="•"/>
            </a:pPr>
            <a:r>
              <a:rPr lang="es-MX" u="sng" dirty="0" smtClean="0">
                <a:effectLst>
                  <a:outerShdw blurRad="38100" dist="38100" dir="2700000" algn="tl">
                    <a:srgbClr val="000000">
                      <a:alpha val="43137"/>
                    </a:srgbClr>
                  </a:outerShdw>
                </a:effectLst>
                <a:latin typeface="Andalus" pitchFamily="18" charset="-78"/>
                <a:cs typeface="Andalus" pitchFamily="18" charset="-78"/>
                <a:hlinkClick r:id="rId3" action="ppaction://hlinksldjump"/>
              </a:rPr>
              <a:t>BIOS</a:t>
            </a:r>
            <a:endParaRPr lang="es-MX" u="sng" dirty="0" smtClean="0">
              <a:effectLst>
                <a:outerShdw blurRad="38100" dist="38100" dir="2700000" algn="tl">
                  <a:srgbClr val="000000">
                    <a:alpha val="43137"/>
                  </a:srgbClr>
                </a:outerShdw>
              </a:effectLst>
              <a:latin typeface="Andalus" pitchFamily="18" charset="-78"/>
              <a:cs typeface="Andalus" pitchFamily="18" charset="-78"/>
            </a:endParaRPr>
          </a:p>
          <a:p>
            <a:pPr fontAlgn="base">
              <a:buFont typeface="Arial" pitchFamily="34" charset="0"/>
              <a:buChar char="•"/>
            </a:pPr>
            <a:r>
              <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hlinkClick r:id="rId4" action="ppaction://hlinksldjump"/>
              </a:rPr>
              <a:t>Fuente de poder</a:t>
            </a:r>
            <a:endPar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endParaRPr>
          </a:p>
          <a:p>
            <a:pPr fontAlgn="base">
              <a:buFont typeface="Arial" pitchFamily="34" charset="0"/>
              <a:buChar char="•"/>
            </a:pPr>
            <a:r>
              <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hlinkClick r:id="rId5" action="ppaction://hlinksldjump"/>
              </a:rPr>
              <a:t>Tarjeta de video</a:t>
            </a:r>
            <a:endPar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endParaRPr>
          </a:p>
          <a:p>
            <a:pPr fontAlgn="base">
              <a:buFont typeface="Arial" pitchFamily="34" charset="0"/>
              <a:buChar char="•"/>
            </a:pPr>
            <a:r>
              <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hlinkClick r:id="rId6" action="ppaction://hlinksldjump"/>
              </a:rPr>
              <a:t>Tarjeta de sonido</a:t>
            </a:r>
            <a:endPar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endParaRPr>
          </a:p>
          <a:p>
            <a:pPr fontAlgn="base">
              <a:buFont typeface="Arial" pitchFamily="34" charset="0"/>
              <a:buChar char="•"/>
            </a:pPr>
            <a:r>
              <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hlinkClick r:id="rId7" action="ppaction://hlinksldjump"/>
              </a:rPr>
              <a:t>Tarjeta de red</a:t>
            </a:r>
            <a:endPar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endParaRPr>
          </a:p>
          <a:p>
            <a:pPr fontAlgn="base">
              <a:buFont typeface="Arial" pitchFamily="34" charset="0"/>
              <a:buChar char="•"/>
            </a:pPr>
            <a:r>
              <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hlinkClick r:id="rId8" action="ppaction://hlinksldjump"/>
              </a:rPr>
              <a:t>Puertos USB</a:t>
            </a:r>
            <a:endPar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endParaRPr>
          </a:p>
          <a:p>
            <a:pPr fontAlgn="base">
              <a:buFont typeface="Arial" pitchFamily="34" charset="0"/>
              <a:buChar char="•"/>
            </a:pPr>
            <a:r>
              <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hlinkClick r:id="rId9" action="ppaction://hlinksldjump"/>
              </a:rPr>
              <a:t>Procesador</a:t>
            </a:r>
            <a:endPar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endParaRPr>
          </a:p>
          <a:p>
            <a:pPr fontAlgn="base">
              <a:buFont typeface="Arial" pitchFamily="34" charset="0"/>
              <a:buChar char="•"/>
            </a:pPr>
            <a:r>
              <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hlinkClick r:id="rId10" action="ppaction://hlinksldjump"/>
              </a:rPr>
              <a:t>Memoria RAM</a:t>
            </a:r>
            <a:endParaRPr lang="es-MX" dirty="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smtClean="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hlinkClick r:id="rId11" action="ppaction://hlinksldjump"/>
              </a:rPr>
              <a:t>Pila</a:t>
            </a:r>
            <a:endParaRPr lang="es-MX" dirty="0" smtClean="0">
              <a:solidFill>
                <a:schemeClr val="accent1">
                  <a:lumMod val="50000"/>
                </a:schemeClr>
              </a:solidFill>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smtClean="0">
                <a:effectLst>
                  <a:outerShdw blurRad="38100" dist="38100" dir="2700000" algn="tl">
                    <a:srgbClr val="000000">
                      <a:alpha val="43137"/>
                    </a:srgbClr>
                  </a:outerShdw>
                </a:effectLst>
                <a:latin typeface="Andalus" pitchFamily="18" charset="-78"/>
                <a:cs typeface="Andalus" pitchFamily="18" charset="-78"/>
                <a:hlinkClick r:id="rId12" action="ppaction://hlinksldjump"/>
              </a:rPr>
              <a:t>Conector del teclado y ratón ps2</a:t>
            </a: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smtClean="0">
                <a:effectLst>
                  <a:outerShdw blurRad="38100" dist="38100" dir="2700000" algn="tl">
                    <a:srgbClr val="000000">
                      <a:alpha val="43137"/>
                    </a:srgbClr>
                  </a:outerShdw>
                </a:effectLst>
                <a:latin typeface="Andalus" pitchFamily="18" charset="-78"/>
                <a:cs typeface="Andalus" pitchFamily="18" charset="-78"/>
                <a:hlinkClick r:id="rId13" action="ppaction://hlinksldjump"/>
              </a:rPr>
              <a:t>Ventilador</a:t>
            </a: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smtClean="0">
                <a:effectLst>
                  <a:outerShdw blurRad="38100" dist="38100" dir="2700000" algn="tl">
                    <a:srgbClr val="000000">
                      <a:alpha val="43137"/>
                    </a:srgbClr>
                  </a:outerShdw>
                </a:effectLst>
                <a:latin typeface="Andalus" pitchFamily="18" charset="-78"/>
                <a:cs typeface="Andalus" pitchFamily="18" charset="-78"/>
                <a:hlinkClick r:id="rId14" action="ppaction://hlinksldjump"/>
              </a:rPr>
              <a:t>Conector VGA</a:t>
            </a: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smtClean="0">
                <a:effectLst>
                  <a:outerShdw blurRad="38100" dist="38100" dir="2700000" algn="tl">
                    <a:srgbClr val="000000">
                      <a:alpha val="43137"/>
                    </a:srgbClr>
                  </a:outerShdw>
                </a:effectLst>
                <a:latin typeface="Andalus" pitchFamily="18" charset="-78"/>
                <a:cs typeface="Andalus" pitchFamily="18" charset="-78"/>
                <a:hlinkClick r:id="rId15" action="ppaction://hlinksldjump"/>
              </a:rPr>
              <a:t>Conectores IDE</a:t>
            </a: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smtClean="0">
                <a:effectLst>
                  <a:outerShdw blurRad="38100" dist="38100" dir="2700000" algn="tl">
                    <a:srgbClr val="000000">
                      <a:alpha val="43137"/>
                    </a:srgbClr>
                  </a:outerShdw>
                </a:effectLst>
                <a:latin typeface="Andalus" pitchFamily="18" charset="-78"/>
                <a:cs typeface="Andalus" pitchFamily="18" charset="-78"/>
                <a:hlinkClick r:id="rId16" action="ppaction://hlinksldjump"/>
              </a:rPr>
              <a:t>Conector ATX</a:t>
            </a: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smtClean="0">
                <a:effectLst>
                  <a:outerShdw blurRad="38100" dist="38100" dir="2700000" algn="tl">
                    <a:srgbClr val="000000">
                      <a:alpha val="43137"/>
                    </a:srgbClr>
                  </a:outerShdw>
                </a:effectLst>
                <a:latin typeface="Andalus" pitchFamily="18" charset="-78"/>
                <a:cs typeface="Andalus" pitchFamily="18" charset="-78"/>
                <a:hlinkClick r:id="rId17" action="ppaction://hlinksldjump"/>
              </a:rPr>
              <a:t>Socket o zócalo del microprocesador</a:t>
            </a: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smtClean="0">
                <a:effectLst>
                  <a:outerShdw blurRad="38100" dist="38100" dir="2700000" algn="tl">
                    <a:srgbClr val="000000">
                      <a:alpha val="43137"/>
                    </a:srgbClr>
                  </a:outerShdw>
                </a:effectLst>
                <a:latin typeface="Andalus" pitchFamily="18" charset="-78"/>
                <a:cs typeface="Andalus" pitchFamily="18" charset="-78"/>
                <a:hlinkClick r:id="rId18" action="ppaction://hlinksldjump"/>
              </a:rPr>
              <a:t>Ranura AGP</a:t>
            </a: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smtClean="0">
                <a:effectLst>
                  <a:outerShdw blurRad="38100" dist="38100" dir="2700000" algn="tl">
                    <a:srgbClr val="000000">
                      <a:alpha val="43137"/>
                    </a:srgbClr>
                  </a:outerShdw>
                </a:effectLst>
                <a:latin typeface="Andalus" pitchFamily="18" charset="-78"/>
                <a:cs typeface="Andalus" pitchFamily="18" charset="-78"/>
                <a:hlinkClick r:id="rId19" action="ppaction://hlinksldjump"/>
              </a:rPr>
              <a:t>Conector  LAN</a:t>
            </a: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smtClean="0">
                <a:effectLst>
                  <a:outerShdw blurRad="38100" dist="38100" dir="2700000" algn="tl">
                    <a:srgbClr val="000000">
                      <a:alpha val="43137"/>
                    </a:srgbClr>
                  </a:outerShdw>
                </a:effectLst>
                <a:latin typeface="Andalus" pitchFamily="18" charset="-78"/>
                <a:cs typeface="Andalus" pitchFamily="18" charset="-78"/>
                <a:hlinkClick r:id="rId20" action="ppaction://hlinksldjump"/>
              </a:rPr>
              <a:t>Conector puerto disquetera</a:t>
            </a: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r>
              <a:rPr lang="es-MX" dirty="0">
                <a:hlinkClick r:id="rId21" action="ppaction://hlinksldjump"/>
              </a:rPr>
              <a:t>Interruptores </a:t>
            </a:r>
            <a:r>
              <a:rPr lang="es-MX" dirty="0" smtClean="0">
                <a:hlinkClick r:id="rId21" action="ppaction://hlinksldjump"/>
              </a:rPr>
              <a:t>DIP</a:t>
            </a:r>
            <a:endParaRPr lang="es-MX" dirty="0" smtClean="0"/>
          </a:p>
          <a:p>
            <a:pPr marL="0" indent="0"/>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endParaRPr lang="es-MX" dirty="0" smtClean="0">
              <a:effectLst>
                <a:outerShdw blurRad="38100" dist="38100" dir="2700000" algn="tl">
                  <a:srgbClr val="000000">
                    <a:alpha val="43137"/>
                  </a:srgbClr>
                </a:outerShdw>
              </a:effectLst>
              <a:latin typeface="Andalus" pitchFamily="18" charset="-78"/>
              <a:cs typeface="Andalus" pitchFamily="18" charset="-78"/>
            </a:endParaRPr>
          </a:p>
          <a:p>
            <a:pPr marL="285750" indent="-285750">
              <a:buFont typeface="Arial" pitchFamily="34" charset="0"/>
              <a:buChar char="•"/>
            </a:pPr>
            <a:endParaRPr lang="es-MX" dirty="0"/>
          </a:p>
        </p:txBody>
      </p:sp>
    </p:spTree>
    <p:extLst>
      <p:ext uri="{BB962C8B-B14F-4D97-AF65-F5344CB8AC3E}">
        <p14:creationId xmlns:p14="http://schemas.microsoft.com/office/powerpoint/2010/main" xmlns="" val="1118265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BIOS</a:t>
            </a:r>
            <a:endParaRPr lang="es-MX" dirty="0"/>
          </a:p>
        </p:txBody>
      </p:sp>
      <p:sp>
        <p:nvSpPr>
          <p:cNvPr id="3" name="2 Marcador de contenido"/>
          <p:cNvSpPr>
            <a:spLocks noGrp="1"/>
          </p:cNvSpPr>
          <p:nvPr>
            <p:ph idx="1"/>
          </p:nvPr>
        </p:nvSpPr>
        <p:spPr>
          <a:xfrm>
            <a:off x="822960" y="1100629"/>
            <a:ext cx="7520940" cy="3408492"/>
          </a:xfrm>
        </p:spPr>
        <p:txBody>
          <a:bodyPr/>
          <a:lstStyle/>
          <a:p>
            <a:r>
              <a:rPr lang="es-MX" dirty="0"/>
              <a:t>Es un tipo de firmware que localiza y prepara los componentes electrónicos o periféricos de una máquina, para comunicarlos con algún sistema operativo que la gobernará. El programa está instalado en un circuito integrado de la placa base y realizará el control POST de la misma en el tiempo de arranque o encendido, proporcionando funcionalidades básicas: chequeo de la memoria principal y secundaria, comunicación con el usuario vía monitor o teclado y enlace mediante los procesos de arranque o </a:t>
            </a:r>
            <a:r>
              <a:rPr lang="es-MX" dirty="0" err="1"/>
              <a:t>booting</a:t>
            </a:r>
            <a:r>
              <a:rPr lang="es-MX" dirty="0"/>
              <a:t> con el núcleo del sistema operativo que gobernará el sistema.</a:t>
            </a:r>
          </a:p>
          <a:p>
            <a:endParaRPr lang="es-MX" dirty="0"/>
          </a:p>
        </p:txBody>
      </p:sp>
      <p:pic>
        <p:nvPicPr>
          <p:cNvPr id="4" name="Picture 2" descr="Phoenix bios.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3573016"/>
            <a:ext cx="1905000" cy="17335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Flecha izquierda">
            <a:hlinkClick r:id="rId3" action="ppaction://hlinksldjump"/>
          </p:cNvPr>
          <p:cNvSpPr/>
          <p:nvPr/>
        </p:nvSpPr>
        <p:spPr>
          <a:xfrm>
            <a:off x="899592" y="5661248"/>
            <a:ext cx="1008112" cy="7200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035869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FUENTE DE PODER</a:t>
            </a:r>
            <a:endParaRPr lang="es-MX" dirty="0"/>
          </a:p>
        </p:txBody>
      </p:sp>
      <p:sp>
        <p:nvSpPr>
          <p:cNvPr id="3" name="2 Marcador de contenido"/>
          <p:cNvSpPr>
            <a:spLocks noGrp="1"/>
          </p:cNvSpPr>
          <p:nvPr>
            <p:ph idx="1"/>
          </p:nvPr>
        </p:nvSpPr>
        <p:spPr/>
        <p:txBody>
          <a:bodyPr/>
          <a:lstStyle/>
          <a:p>
            <a:pPr fontAlgn="base"/>
            <a:r>
              <a:rPr lang="es-MX" b="0" dirty="0"/>
              <a:t>Como su nombre lo indica es la unidad que suministra energía eléctrica a otro componente de una máquina ó dicho palabras más informáticas,  la fuente de poder se encarga de distribuir la energía eléctrica necesaria para el funcionamiento de todos los componentes del ordenador. Básicamente es e l dispositivo que nos permite regular la cantidad de energía a los diferentes dispositivos que están conectados a la computadora.</a:t>
            </a:r>
          </a:p>
          <a:p>
            <a:pPr fontAlgn="base"/>
            <a:r>
              <a:rPr lang="es-MX" b="0" dirty="0"/>
              <a:t>El voltaje de las fuentes de poder puede variar dependiendo de qué tantos dispositivos estén conectados al ordenador.</a:t>
            </a:r>
          </a:p>
          <a:p>
            <a:endParaRPr lang="es-MX" dirty="0"/>
          </a:p>
        </p:txBody>
      </p:sp>
      <p:pic>
        <p:nvPicPr>
          <p:cNvPr id="1026" name="Picture 2" descr="powerstream-mai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4077072"/>
            <a:ext cx="2857500" cy="18097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Flecha izquierda">
            <a:hlinkClick r:id="rId3" action="ppaction://hlinksldjump"/>
          </p:cNvPr>
          <p:cNvSpPr/>
          <p:nvPr/>
        </p:nvSpPr>
        <p:spPr>
          <a:xfrm>
            <a:off x="683568" y="5589240"/>
            <a:ext cx="1080120" cy="7200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171770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ndalus" pitchFamily="18" charset="-78"/>
                <a:cs typeface="Andalus" pitchFamily="18" charset="-78"/>
              </a:rPr>
              <a:t>TARJETA DE VIDEO</a:t>
            </a:r>
            <a:endParaRPr lang="es-MX" dirty="0">
              <a:latin typeface="Andalus" pitchFamily="18" charset="-78"/>
              <a:cs typeface="Andalus" pitchFamily="18" charset="-78"/>
            </a:endParaRPr>
          </a:p>
        </p:txBody>
      </p:sp>
      <p:sp>
        <p:nvSpPr>
          <p:cNvPr id="3" name="2 Marcador de contenido"/>
          <p:cNvSpPr>
            <a:spLocks noGrp="1"/>
          </p:cNvSpPr>
          <p:nvPr>
            <p:ph idx="1"/>
          </p:nvPr>
        </p:nvSpPr>
        <p:spPr/>
        <p:txBody>
          <a:bodyPr/>
          <a:lstStyle/>
          <a:p>
            <a:pPr fontAlgn="base"/>
            <a:r>
              <a:rPr lang="es-MX" b="0" dirty="0" smtClean="0">
                <a:latin typeface="Andalus" pitchFamily="18" charset="-78"/>
                <a:cs typeface="Andalus" pitchFamily="18" charset="-78"/>
              </a:rPr>
              <a:t>La tarjeta de video</a:t>
            </a:r>
            <a:r>
              <a:rPr lang="es-MX" b="0" dirty="0">
                <a:latin typeface="Andalus" pitchFamily="18" charset="-78"/>
                <a:cs typeface="Andalus" pitchFamily="18" charset="-78"/>
              </a:rPr>
              <a:t> es la placa que controla el video de una PC. Se inserta dentro del gabinete y se conecta al monitor. A mayor calidad de la tarjeta de video (mejor marca, más memoria RAM), mejores prestaciones, mayor cantidad de colores disponibles y mayores resoluciones por alcanzar. Por lo regular ya viene integrada en el ordenador pero, en dado caso que se requiera una mejor tarjeta de video (para juegos regularmente) se pueden integrar más mejores y nuevas conforme más presupuesto se cuente.</a:t>
            </a:r>
          </a:p>
          <a:p>
            <a:pPr fontAlgn="base"/>
            <a:r>
              <a:rPr lang="es-MX" b="0" dirty="0">
                <a:latin typeface="Andalus" pitchFamily="18" charset="-78"/>
                <a:cs typeface="Andalus" pitchFamily="18" charset="-78"/>
              </a:rPr>
              <a:t>Actualmente existe una gran demanda de tarjetas de video debido a las gráficas tan impresionantes que se realizan para los videojuegos, las tarjetas de video de mayor demanda son las </a:t>
            </a:r>
            <a:r>
              <a:rPr lang="es-MX" b="0" dirty="0" smtClean="0">
                <a:latin typeface="Andalus" pitchFamily="18" charset="-78"/>
                <a:cs typeface="Andalus" pitchFamily="18" charset="-78"/>
              </a:rPr>
              <a:t>Nidia </a:t>
            </a:r>
            <a:r>
              <a:rPr lang="es-MX" b="0" dirty="0">
                <a:latin typeface="Andalus" pitchFamily="18" charset="-78"/>
                <a:cs typeface="Andalus" pitchFamily="18" charset="-78"/>
              </a:rPr>
              <a:t>y las ATI</a:t>
            </a:r>
          </a:p>
          <a:p>
            <a:endParaRPr lang="es-MX" dirty="0"/>
          </a:p>
        </p:txBody>
      </p:sp>
      <p:pic>
        <p:nvPicPr>
          <p:cNvPr id="2050" name="Picture 2" descr="tarjeta-de-vide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4149080"/>
            <a:ext cx="2857500" cy="21431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Flecha izquierda">
            <a:hlinkClick r:id="rId3" action="ppaction://hlinksldjump"/>
          </p:cNvPr>
          <p:cNvSpPr/>
          <p:nvPr/>
        </p:nvSpPr>
        <p:spPr>
          <a:xfrm>
            <a:off x="467544" y="5733256"/>
            <a:ext cx="1224136" cy="7200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794264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ndalus" pitchFamily="18" charset="-78"/>
                <a:cs typeface="Andalus" pitchFamily="18" charset="-78"/>
              </a:rPr>
              <a:t>TARJETA DE SONIDO</a:t>
            </a:r>
            <a:endParaRPr lang="es-MX" dirty="0">
              <a:latin typeface="Andalus" pitchFamily="18" charset="-78"/>
              <a:cs typeface="Andalus" pitchFamily="18" charset="-78"/>
            </a:endParaRPr>
          </a:p>
        </p:txBody>
      </p:sp>
      <p:sp>
        <p:nvSpPr>
          <p:cNvPr id="3" name="2 Marcador de contenido"/>
          <p:cNvSpPr>
            <a:spLocks noGrp="1"/>
          </p:cNvSpPr>
          <p:nvPr>
            <p:ph idx="1"/>
          </p:nvPr>
        </p:nvSpPr>
        <p:spPr/>
        <p:txBody>
          <a:bodyPr/>
          <a:lstStyle/>
          <a:p>
            <a:pPr fontAlgn="base"/>
            <a:r>
              <a:rPr lang="es-MX" b="0" dirty="0">
                <a:latin typeface="Andalus" pitchFamily="18" charset="-78"/>
                <a:cs typeface="Andalus" pitchFamily="18" charset="-78"/>
              </a:rPr>
              <a:t>Es el dispositivo que le da a la computadora la oportunidad de sintetizar y emitir sonidos, así como capturarlos para después ser procesados. Es común que un ordenador que no cuente con una  tarjeta de sonido disponga al menos de un pequeño altavoz, que se puede controlar directamente desde el procesador para emitir sonidos de baja calidad.</a:t>
            </a:r>
          </a:p>
          <a:p>
            <a:pPr fontAlgn="base"/>
            <a:r>
              <a:rPr lang="es-MX" b="0" dirty="0">
                <a:latin typeface="Andalus" pitchFamily="18" charset="-78"/>
                <a:cs typeface="Andalus" pitchFamily="18" charset="-78"/>
              </a:rPr>
              <a:t>Es el mismo caso para las tarjetas de sonido, se pueden integrar </a:t>
            </a:r>
            <a:r>
              <a:rPr lang="es-MX" b="0" dirty="0" smtClean="0">
                <a:latin typeface="Andalus" pitchFamily="18" charset="-78"/>
                <a:cs typeface="Andalus" pitchFamily="18" charset="-78"/>
              </a:rPr>
              <a:t>tarjetas de sonido mejores </a:t>
            </a:r>
            <a:r>
              <a:rPr lang="es-MX" b="0" dirty="0">
                <a:latin typeface="Andalus" pitchFamily="18" charset="-78"/>
                <a:cs typeface="Andalus" pitchFamily="18" charset="-78"/>
              </a:rPr>
              <a:t>en los ordenadores según sean los resultados esperados, entre más mejor sea la tarjeta será mayor su costo.</a:t>
            </a:r>
          </a:p>
          <a:p>
            <a:endParaRPr lang="es-MX" dirty="0"/>
          </a:p>
        </p:txBody>
      </p:sp>
      <p:pic>
        <p:nvPicPr>
          <p:cNvPr id="3074" name="Picture 2" descr="tarjeta-de-sonid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3861048"/>
            <a:ext cx="2857500" cy="21145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Flecha izquierda">
            <a:hlinkClick r:id="rId3" action="ppaction://hlinksldjump"/>
          </p:cNvPr>
          <p:cNvSpPr/>
          <p:nvPr/>
        </p:nvSpPr>
        <p:spPr>
          <a:xfrm>
            <a:off x="539552" y="5661248"/>
            <a:ext cx="936104" cy="57606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1859245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ndalus" pitchFamily="18" charset="-78"/>
                <a:cs typeface="Andalus" pitchFamily="18" charset="-78"/>
              </a:rPr>
              <a:t>TARJETA DE RED</a:t>
            </a:r>
            <a:endParaRPr lang="es-MX" dirty="0">
              <a:latin typeface="Andalus" pitchFamily="18" charset="-78"/>
              <a:cs typeface="Andalus" pitchFamily="18" charset="-78"/>
            </a:endParaRPr>
          </a:p>
        </p:txBody>
      </p:sp>
      <p:sp>
        <p:nvSpPr>
          <p:cNvPr id="3" name="2 Marcador de contenido"/>
          <p:cNvSpPr>
            <a:spLocks noGrp="1"/>
          </p:cNvSpPr>
          <p:nvPr>
            <p:ph idx="1"/>
          </p:nvPr>
        </p:nvSpPr>
        <p:spPr/>
        <p:txBody>
          <a:bodyPr/>
          <a:lstStyle/>
          <a:p>
            <a:pPr fontAlgn="base"/>
            <a:r>
              <a:rPr lang="es-MX" b="0" dirty="0">
                <a:latin typeface="Andalus" pitchFamily="18" charset="-78"/>
                <a:cs typeface="Andalus" pitchFamily="18" charset="-78"/>
              </a:rPr>
              <a:t>Es la tarjeta que se instala en el ordenador para poder conectarse a una red informática compuesta por varios ordenadores y así, poder transferir datos.  También conocido como adaptadores de </a:t>
            </a:r>
            <a:r>
              <a:rPr lang="es-MX" b="0" dirty="0" smtClean="0">
                <a:latin typeface="Andalus" pitchFamily="18" charset="-78"/>
                <a:cs typeface="Andalus" pitchFamily="18" charset="-78"/>
              </a:rPr>
              <a:t>red, </a:t>
            </a:r>
            <a:r>
              <a:rPr lang="es-MX" b="0" dirty="0">
                <a:latin typeface="Andalus" pitchFamily="18" charset="-78"/>
                <a:cs typeface="Andalus" pitchFamily="18" charset="-78"/>
              </a:rPr>
              <a:t>hay diversos tipos de adaptadores en función del tipo de cableado o arquitectura que se utilice en la red (coaxial fino, coaxial grueso, </a:t>
            </a:r>
            <a:r>
              <a:rPr lang="es-MX" b="0" dirty="0" err="1">
                <a:latin typeface="Andalus" pitchFamily="18" charset="-78"/>
                <a:cs typeface="Andalus" pitchFamily="18" charset="-78"/>
              </a:rPr>
              <a:t>Token</a:t>
            </a:r>
            <a:r>
              <a:rPr lang="es-MX" b="0" dirty="0">
                <a:latin typeface="Andalus" pitchFamily="18" charset="-78"/>
                <a:cs typeface="Andalus" pitchFamily="18" charset="-78"/>
              </a:rPr>
              <a:t> Ring, etc.), pero actualmente el más común es del tipo Ethernet utilizando un interfaz o conector RJ-45.</a:t>
            </a:r>
          </a:p>
          <a:p>
            <a:pPr fontAlgn="base"/>
            <a:r>
              <a:rPr lang="es-MX" b="0" dirty="0">
                <a:latin typeface="Andalus" pitchFamily="18" charset="-78"/>
                <a:cs typeface="Andalus" pitchFamily="18" charset="-78"/>
              </a:rPr>
              <a:t>Las tarjetas de red más nuevas aparte de contar con lo ya antes mencionado integran también la función inalámbrica.</a:t>
            </a:r>
          </a:p>
          <a:p>
            <a:endParaRPr lang="es-MX" dirty="0"/>
          </a:p>
        </p:txBody>
      </p:sp>
      <p:pic>
        <p:nvPicPr>
          <p:cNvPr id="4098" name="Picture 2" descr="42401-tarjeta_linksys_lne100t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3717032"/>
            <a:ext cx="285750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Flecha izquierda">
            <a:hlinkClick r:id="rId3" action="ppaction://hlinksldjump"/>
          </p:cNvPr>
          <p:cNvSpPr/>
          <p:nvPr/>
        </p:nvSpPr>
        <p:spPr>
          <a:xfrm>
            <a:off x="395536" y="5949280"/>
            <a:ext cx="1296144" cy="64807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82100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Andalus" pitchFamily="18" charset="-78"/>
                <a:cs typeface="Andalus" pitchFamily="18" charset="-78"/>
              </a:rPr>
              <a:t>Puertos USB</a:t>
            </a:r>
            <a:endParaRPr lang="es-MX" dirty="0">
              <a:latin typeface="Andalus" pitchFamily="18" charset="-78"/>
              <a:cs typeface="Andalus" pitchFamily="18" charset="-78"/>
            </a:endParaRPr>
          </a:p>
        </p:txBody>
      </p:sp>
      <p:sp>
        <p:nvSpPr>
          <p:cNvPr id="3" name="2 Marcador de contenido"/>
          <p:cNvSpPr>
            <a:spLocks noGrp="1"/>
          </p:cNvSpPr>
          <p:nvPr>
            <p:ph idx="1"/>
          </p:nvPr>
        </p:nvSpPr>
        <p:spPr/>
        <p:txBody>
          <a:bodyPr/>
          <a:lstStyle/>
          <a:p>
            <a:pPr fontAlgn="base"/>
            <a:r>
              <a:rPr lang="es-MX" b="0" dirty="0">
                <a:latin typeface="Andalus" pitchFamily="18" charset="-78"/>
                <a:cs typeface="Andalus" pitchFamily="18" charset="-78"/>
              </a:rPr>
              <a:t>Por lo regular es un puerto pequeño y rectangular ubicado en la parte posterior del ordenador que conecta los dispositivos periféricos, como una impresora, utilizando un cable USB. El puerto USB permite que el ordenador se comunique con impresoras, </a:t>
            </a:r>
            <a:r>
              <a:rPr lang="es-MX" b="0" dirty="0" smtClean="0">
                <a:latin typeface="Andalus" pitchFamily="18" charset="-78"/>
                <a:cs typeface="Andalus" pitchFamily="18" charset="-78"/>
              </a:rPr>
              <a:t>iPod </a:t>
            </a:r>
            <a:r>
              <a:rPr lang="es-MX" b="0" dirty="0">
                <a:latin typeface="Andalus" pitchFamily="18" charset="-78"/>
                <a:cs typeface="Andalus" pitchFamily="18" charset="-78"/>
              </a:rPr>
              <a:t>y una gran cantidad de dispositivos.</a:t>
            </a:r>
          </a:p>
          <a:p>
            <a:pPr fontAlgn="base"/>
            <a:r>
              <a:rPr lang="es-MX" b="0" dirty="0">
                <a:latin typeface="Andalus" pitchFamily="18" charset="-78"/>
                <a:cs typeface="Andalus" pitchFamily="18" charset="-78"/>
              </a:rPr>
              <a:t>La principal ventaja por la cual se ha aceptado bastante bien este tipo de tecnología es debido a la notable diferencia de transmisión de datos comparándola con los paralelos. </a:t>
            </a:r>
          </a:p>
        </p:txBody>
      </p:sp>
      <p:pic>
        <p:nvPicPr>
          <p:cNvPr id="5122" name="Picture 2" descr="5421-usb-inst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3717032"/>
            <a:ext cx="2857500" cy="17621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Flecha izquierda">
            <a:hlinkClick r:id="rId3" action="ppaction://hlinksldjump"/>
          </p:cNvPr>
          <p:cNvSpPr/>
          <p:nvPr/>
        </p:nvSpPr>
        <p:spPr>
          <a:xfrm>
            <a:off x="539552" y="5733256"/>
            <a:ext cx="1008112" cy="72008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0390853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455</TotalTime>
  <Words>1805</Words>
  <Application>Microsoft Office PowerPoint</Application>
  <PresentationFormat>Presentación en pantalla (4:3)</PresentationFormat>
  <Paragraphs>92</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Ángulos</vt:lpstr>
      <vt:lpstr>Diapositiva 1</vt:lpstr>
      <vt:lpstr>¿QUE ES UNA TARJETA MADRE?</vt:lpstr>
      <vt:lpstr>PARTES DE LA TARJETA MADRE</vt:lpstr>
      <vt:lpstr>BIOS</vt:lpstr>
      <vt:lpstr>FUENTE DE PODER</vt:lpstr>
      <vt:lpstr>TARJETA DE VIDEO</vt:lpstr>
      <vt:lpstr>TARJETA DE SONIDO</vt:lpstr>
      <vt:lpstr>TARJETA DE RED</vt:lpstr>
      <vt:lpstr>Puertos USB</vt:lpstr>
      <vt:lpstr>procesador</vt:lpstr>
      <vt:lpstr>Memoria RAM</vt:lpstr>
      <vt:lpstr>pila</vt:lpstr>
      <vt:lpstr>Ranura pci</vt:lpstr>
      <vt:lpstr>Conector de teclado y ratón ps2</vt:lpstr>
      <vt:lpstr>Ventilador </vt:lpstr>
      <vt:lpstr>Conector vga</vt:lpstr>
      <vt:lpstr>Conectores ide</vt:lpstr>
      <vt:lpstr>Conector atx</vt:lpstr>
      <vt:lpstr>socket o zocalo del microprocesador</vt:lpstr>
      <vt:lpstr>ranura agp</vt:lpstr>
      <vt:lpstr>Conector lan</vt:lpstr>
      <vt:lpstr>Conector puerto disquetera</vt:lpstr>
      <vt:lpstr>Interruptores dip</vt:lpstr>
    </vt:vector>
  </TitlesOfParts>
  <Company>GP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Elementos de una tarjeta madre</dc:title>
  <dc:creator>servidor</dc:creator>
  <cp:lastModifiedBy>jullissa</cp:lastModifiedBy>
  <cp:revision>19</cp:revision>
  <dcterms:created xsi:type="dcterms:W3CDTF">2012-09-13T22:18:22Z</dcterms:created>
  <dcterms:modified xsi:type="dcterms:W3CDTF">2012-09-18T19:15:35Z</dcterms:modified>
</cp:coreProperties>
</file>